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144000" type="letter"/>
  <p:notesSz cx="7077075" cy="90773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0" d="100"/>
          <a:sy n="90" d="100"/>
        </p:scale>
        <p:origin x="1404" y="-2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1B56179-065C-4DC2-8918-F8BD72C608DB}"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376387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B56179-065C-4DC2-8918-F8BD72C608DB}"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1901027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B56179-065C-4DC2-8918-F8BD72C608DB}"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1886375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B56179-065C-4DC2-8918-F8BD72C608DB}"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190384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B56179-065C-4DC2-8918-F8BD72C608DB}" type="datetimeFigureOut">
              <a:rPr lang="en-US" smtClean="0"/>
              <a:t>3/8/2025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73388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B56179-065C-4DC2-8918-F8BD72C608DB}" type="datetimeFigureOut">
              <a:rPr lang="en-US" smtClean="0"/>
              <a:t>3/8/2025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362350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1B56179-065C-4DC2-8918-F8BD72C608DB}" type="datetimeFigureOut">
              <a:rPr lang="en-US" smtClean="0"/>
              <a:t>3/8/2025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3471973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B56179-065C-4DC2-8918-F8BD72C608DB}" type="datetimeFigureOut">
              <a:rPr lang="en-US" smtClean="0"/>
              <a:t>3/8/2025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788732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56179-065C-4DC2-8918-F8BD72C608DB}" type="datetimeFigureOut">
              <a:rPr lang="en-US" smtClean="0"/>
              <a:t>3/8/2025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46599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1B56179-065C-4DC2-8918-F8BD72C608DB}" type="datetimeFigureOut">
              <a:rPr lang="en-US" smtClean="0"/>
              <a:t>3/8/2025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288238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1B56179-065C-4DC2-8918-F8BD72C608DB}" type="datetimeFigureOut">
              <a:rPr lang="en-US" smtClean="0"/>
              <a:t>3/8/2025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A841C-504D-43E1-A88C-B2A8494F9735}" type="slidenum">
              <a:rPr lang="en-US" smtClean="0"/>
              <a:t>‹#›</a:t>
            </a:fld>
            <a:endParaRPr lang="en-US"/>
          </a:p>
        </p:txBody>
      </p:sp>
    </p:spTree>
    <p:extLst>
      <p:ext uri="{BB962C8B-B14F-4D97-AF65-F5344CB8AC3E}">
        <p14:creationId xmlns:p14="http://schemas.microsoft.com/office/powerpoint/2010/main" val="16596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1B56179-065C-4DC2-8918-F8BD72C608DB}" type="datetimeFigureOut">
              <a:rPr lang="en-US" smtClean="0"/>
              <a:t>3/8/2025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35A841C-504D-43E1-A88C-B2A8494F9735}" type="slidenum">
              <a:rPr lang="en-US" smtClean="0"/>
              <a:t>‹#›</a:t>
            </a:fld>
            <a:endParaRPr lang="en-US"/>
          </a:p>
        </p:txBody>
      </p:sp>
    </p:spTree>
    <p:extLst>
      <p:ext uri="{BB962C8B-B14F-4D97-AF65-F5344CB8AC3E}">
        <p14:creationId xmlns:p14="http://schemas.microsoft.com/office/powerpoint/2010/main" val="10275374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DBE2DEBC-CDF5-46F4-AD08-2CD0EB4C7014}"/>
              </a:ext>
            </a:extLst>
          </p:cNvPr>
          <p:cNvSpPr>
            <a:spLocks noGrp="1"/>
          </p:cNvSpPr>
          <p:nvPr>
            <p:ph type="ctrTitle"/>
          </p:nvPr>
        </p:nvSpPr>
        <p:spPr>
          <a:xfrm>
            <a:off x="377859" y="266895"/>
            <a:ext cx="6239505" cy="406876"/>
          </a:xfrm>
        </p:spPr>
        <p:txBody>
          <a:bodyPr>
            <a:noAutofit/>
          </a:bodyPr>
          <a:lstStyle/>
          <a:p>
            <a:pPr algn="l"/>
            <a:r>
              <a:rPr lang="en-US" sz="1400" b="1" dirty="0">
                <a:latin typeface="Calibri" panose="020F0502020204030204" pitchFamily="34" charset="0"/>
                <a:cs typeface="Calibri" panose="020F0502020204030204" pitchFamily="34" charset="0"/>
              </a:rPr>
              <a:t>WVGCI Spring Conference 2025:  “Swing into Spring”</a:t>
            </a:r>
            <a:br>
              <a:rPr lang="en-US" sz="1400" b="1" dirty="0">
                <a:latin typeface="Calibri" panose="020F0502020204030204" pitchFamily="34" charset="0"/>
                <a:cs typeface="Calibri" panose="020F0502020204030204" pitchFamily="34" charset="0"/>
              </a:rPr>
            </a:br>
            <a:r>
              <a:rPr lang="en-US" sz="1400" b="1" i="0" dirty="0">
                <a:solidFill>
                  <a:srgbClr val="1D2228"/>
                </a:solidFill>
                <a:effectLst/>
                <a:latin typeface="Calibri" panose="020F0502020204030204" pitchFamily="34" charset="0"/>
                <a:cs typeface="Calibri" panose="020F0502020204030204" pitchFamily="34" charset="0"/>
              </a:rPr>
              <a:t>How to have a program on Daffodils at a Garden Club Meeting</a:t>
            </a:r>
            <a:endParaRPr lang="en-US" sz="1400" b="1" dirty="0">
              <a:latin typeface="Calibri" panose="020F0502020204030204" pitchFamily="34" charset="0"/>
              <a:cs typeface="Calibri" panose="020F0502020204030204" pitchFamily="34" charset="0"/>
            </a:endParaRPr>
          </a:p>
        </p:txBody>
      </p:sp>
      <p:pic>
        <p:nvPicPr>
          <p:cNvPr id="10" name="Picture 9" descr="A screenshot of a screen shot of a flower pattern&#10;&#10;AI-generated content may be incorrect.">
            <a:extLst>
              <a:ext uri="{FF2B5EF4-FFF2-40B4-BE49-F238E27FC236}">
                <a16:creationId xmlns:a16="http://schemas.microsoft.com/office/drawing/2014/main" id="{2815AC6F-C371-D6E2-4CD5-A9843A339E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654" y="854360"/>
            <a:ext cx="2639055" cy="3728063"/>
          </a:xfrm>
          <a:prstGeom prst="rect">
            <a:avLst/>
          </a:prstGeom>
        </p:spPr>
      </p:pic>
      <p:sp>
        <p:nvSpPr>
          <p:cNvPr id="2" name="TextBox 1">
            <a:extLst>
              <a:ext uri="{FF2B5EF4-FFF2-40B4-BE49-F238E27FC236}">
                <a16:creationId xmlns:a16="http://schemas.microsoft.com/office/drawing/2014/main" id="{8AD167AF-F122-F389-2658-F85F0C5233C1}"/>
              </a:ext>
            </a:extLst>
          </p:cNvPr>
          <p:cNvSpPr txBox="1"/>
          <p:nvPr/>
        </p:nvSpPr>
        <p:spPr>
          <a:xfrm>
            <a:off x="3029448" y="854360"/>
            <a:ext cx="3720268" cy="3231654"/>
          </a:xfrm>
          <a:prstGeom prst="rect">
            <a:avLst/>
          </a:prstGeom>
          <a:noFill/>
        </p:spPr>
        <p:txBody>
          <a:bodyPr wrap="square" rtlCol="0">
            <a:spAutoFit/>
          </a:bodyPr>
          <a:lstStyle/>
          <a:p>
            <a:pPr fontAlgn="ctr">
              <a:spcBef>
                <a:spcPts val="422"/>
              </a:spcBef>
              <a:spcAft>
                <a:spcPts val="338"/>
              </a:spcAft>
            </a:pPr>
            <a:r>
              <a:rPr lang="en-US" sz="1200" dirty="0">
                <a:solidFill>
                  <a:srgbClr val="1F1F1F"/>
                </a:solidFill>
                <a:latin typeface="Calibri" panose="020F0502020204030204" pitchFamily="34" charset="0"/>
                <a:cs typeface="Calibri" panose="020F0502020204030204" pitchFamily="34" charset="0"/>
              </a:rPr>
              <a:t>Daffodils are one of the first flowers to bloom in the Spring, bringing hope and anticipation that Winter is coming to an end.  The little slivers of green foliage poking out of the soil/snow makes me smile and reminds me that warmer and longer days are coming soon.  This Winter has been challenging with below freezing temperatures for multiple days and record snowfall totals.  We cannot deny that Winter has many gardening benefits like </a:t>
            </a:r>
            <a:r>
              <a:rPr lang="en-US" sz="1200" dirty="0">
                <a:solidFill>
                  <a:srgbClr val="001D35"/>
                </a:solidFill>
                <a:latin typeface="Google Sans"/>
              </a:rPr>
              <a:t>natural pest control, improved soil structure due to freeze-thaw affects, and a much-needed period of rest for our gardens.  The hope of Spring being just around the corner is exciting!  As a perennial, daffodils can tolerate the snow and can be left in the ground with minimal care.   Typically, daffodil bulbs are planted in the Fall when the soil is still cool and workable, but with hope being our theme, let’s get these beauties in the ground before our last frost and say a little blessing.  </a:t>
            </a:r>
          </a:p>
        </p:txBody>
      </p:sp>
      <p:sp>
        <p:nvSpPr>
          <p:cNvPr id="4" name="TextBox 3">
            <a:extLst>
              <a:ext uri="{FF2B5EF4-FFF2-40B4-BE49-F238E27FC236}">
                <a16:creationId xmlns:a16="http://schemas.microsoft.com/office/drawing/2014/main" id="{1528036B-6912-E5A6-AA1C-7142D956861B}"/>
              </a:ext>
            </a:extLst>
          </p:cNvPr>
          <p:cNvSpPr txBox="1"/>
          <p:nvPr/>
        </p:nvSpPr>
        <p:spPr>
          <a:xfrm>
            <a:off x="285653" y="4735711"/>
            <a:ext cx="6239505" cy="3600986"/>
          </a:xfrm>
          <a:prstGeom prst="rect">
            <a:avLst/>
          </a:prstGeom>
          <a:noFill/>
        </p:spPr>
        <p:txBody>
          <a:bodyPr wrap="square" rtlCol="0">
            <a:spAutoFit/>
          </a:bodyPr>
          <a:lstStyle/>
          <a:p>
            <a:r>
              <a:rPr lang="en-US" sz="1200" u="sng" dirty="0">
                <a:latin typeface="Calibri" panose="020F0502020204030204" pitchFamily="34" charset="0"/>
                <a:cs typeface="Calibri" panose="020F0502020204030204" pitchFamily="34" charset="0"/>
              </a:rPr>
              <a:t>Purpose and Goal</a:t>
            </a:r>
            <a:r>
              <a:rPr lang="en-US" sz="1200" dirty="0">
                <a:latin typeface="Calibri" panose="020F0502020204030204" pitchFamily="34" charset="0"/>
                <a:cs typeface="Calibri" panose="020F0502020204030204" pitchFamily="34" charset="0"/>
              </a:rPr>
              <a:t>:  P</a:t>
            </a:r>
            <a:r>
              <a:rPr lang="en-US" sz="1200" dirty="0">
                <a:latin typeface="Calibri" panose="020F0502020204030204" pitchFamily="34" charset="0"/>
                <a:ea typeface="Rockwell" panose="02060603020205020403" pitchFamily="18" charset="0"/>
                <a:cs typeface="Calibri" panose="020F0502020204030204" pitchFamily="34" charset="0"/>
              </a:rPr>
              <a:t>romote a program that highlights Daffodils in our local community</a:t>
            </a:r>
          </a:p>
          <a:p>
            <a:endPar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endParaRPr>
          </a:p>
          <a:p>
            <a:r>
              <a:rPr lang="en-US" sz="1200" u="sng" kern="100" dirty="0">
                <a:solidFill>
                  <a:srgbClr val="1F1F1F"/>
                </a:solidFill>
                <a:latin typeface="Calibri" panose="020F0502020204030204" pitchFamily="34" charset="0"/>
                <a:ea typeface="Aptos" panose="020B0004020202020204" pitchFamily="34" charset="0"/>
                <a:cs typeface="Calibri" panose="020F0502020204030204" pitchFamily="34" charset="0"/>
              </a:rPr>
              <a:t>Activity Possibilities</a:t>
            </a: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  </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Garden Clubs to collect member-donated bulbs (1-2 bulbs</a:t>
            </a:r>
            <a:r>
              <a:rPr lang="en-US" sz="1200" kern="100">
                <a:solidFill>
                  <a:srgbClr val="1F1F1F"/>
                </a:solidFill>
                <a:latin typeface="Calibri" panose="020F0502020204030204" pitchFamily="34" charset="0"/>
                <a:ea typeface="Aptos" panose="020B0004020202020204" pitchFamily="34" charset="0"/>
                <a:cs typeface="Calibri" panose="020F0502020204030204" pitchFamily="34" charset="0"/>
              </a:rPr>
              <a:t>/member) </a:t>
            </a: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or purchase with club funding</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Schedule a garden club tour at a local flower/greenhouse/garden and request daffodil bulb donations or purchase </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Organize and promote a community bulb swap</a:t>
            </a:r>
          </a:p>
          <a:p>
            <a:endPar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endParaRPr>
          </a:p>
          <a:p>
            <a:r>
              <a:rPr lang="en-US" sz="1200" u="sng" kern="100" dirty="0">
                <a:solidFill>
                  <a:srgbClr val="1F1F1F"/>
                </a:solidFill>
                <a:latin typeface="Calibri" panose="020F0502020204030204" pitchFamily="34" charset="0"/>
                <a:ea typeface="Aptos" panose="020B0004020202020204" pitchFamily="34" charset="0"/>
                <a:cs typeface="Calibri" panose="020F0502020204030204" pitchFamily="34" charset="0"/>
              </a:rPr>
              <a:t>Steps for Spring Activities</a:t>
            </a: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a:t>
            </a:r>
            <a:endParaRPr lang="en-US" sz="1200" u="sng" kern="100" dirty="0">
              <a:solidFill>
                <a:srgbClr val="1F1F1F"/>
              </a:solidFill>
              <a:latin typeface="Calibri" panose="020F0502020204030204" pitchFamily="34" charset="0"/>
              <a:ea typeface="Aptos" panose="020B0004020202020204" pitchFamily="34" charset="0"/>
              <a:cs typeface="Calibri" panose="020F0502020204030204" pitchFamily="34" charset="0"/>
            </a:endParaRP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Inspect all bulbs to ensure viability for quick planting before your last frost</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Explore high-traffic locations in your community where daffodils can be planted and flourish (i.e., post office, library) </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Create signage that highlights your club and the local businesses that participated</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Document location and take pictures (before &amp; after) … especially when they bloom!</a:t>
            </a:r>
          </a:p>
          <a:p>
            <a:pPr marL="160734" indent="-160734">
              <a:buFont typeface="Arial" panose="020B0604020202020204" pitchFamily="34" charset="0"/>
              <a:buChar char="•"/>
            </a:pPr>
            <a:endPar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endParaRPr>
          </a:p>
          <a:p>
            <a:r>
              <a:rPr lang="en-US" sz="1200" u="sng" kern="100" dirty="0">
                <a:solidFill>
                  <a:srgbClr val="1F1F1F"/>
                </a:solidFill>
                <a:latin typeface="Calibri" panose="020F0502020204030204" pitchFamily="34" charset="0"/>
                <a:ea typeface="Aptos" panose="020B0004020202020204" pitchFamily="34" charset="0"/>
                <a:cs typeface="Calibri" panose="020F0502020204030204" pitchFamily="34" charset="0"/>
              </a:rPr>
              <a:t>Steps for Fall/Winter Activities</a:t>
            </a: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Cut back leaves after they’ve turned brown and died</a:t>
            </a:r>
          </a:p>
          <a:p>
            <a:pPr marL="160734" indent="-160734">
              <a:buFont typeface="Arial" panose="020B0604020202020204" pitchFamily="34" charset="0"/>
              <a:buChar char="•"/>
            </a:pPr>
            <a:r>
              <a:rPr lang="en-US" sz="1200" kern="100" dirty="0">
                <a:solidFill>
                  <a:srgbClr val="1F1F1F"/>
                </a:solidFill>
                <a:latin typeface="Calibri" panose="020F0502020204030204" pitchFamily="34" charset="0"/>
                <a:ea typeface="Aptos" panose="020B0004020202020204" pitchFamily="34" charset="0"/>
                <a:cs typeface="Calibri" panose="020F0502020204030204" pitchFamily="34" charset="0"/>
              </a:rPr>
              <a:t>Mulch lightly with straw and wait patiently for Spring</a:t>
            </a:r>
          </a:p>
        </p:txBody>
      </p:sp>
      <p:pic>
        <p:nvPicPr>
          <p:cNvPr id="6" name="Picture 5">
            <a:extLst>
              <a:ext uri="{FF2B5EF4-FFF2-40B4-BE49-F238E27FC236}">
                <a16:creationId xmlns:a16="http://schemas.microsoft.com/office/drawing/2014/main" id="{2622A68E-7860-7800-DF89-2CE55637AF80}"/>
              </a:ext>
            </a:extLst>
          </p:cNvPr>
          <p:cNvPicPr>
            <a:picLocks noChangeAspect="1"/>
          </p:cNvPicPr>
          <p:nvPr/>
        </p:nvPicPr>
        <p:blipFill>
          <a:blip r:embed="rId3"/>
          <a:stretch>
            <a:fillRect/>
          </a:stretch>
        </p:blipFill>
        <p:spPr>
          <a:xfrm>
            <a:off x="5081940" y="7546848"/>
            <a:ext cx="1490407" cy="1485584"/>
          </a:xfrm>
          <a:prstGeom prst="rect">
            <a:avLst/>
          </a:prstGeom>
        </p:spPr>
      </p:pic>
    </p:spTree>
    <p:extLst>
      <p:ext uri="{BB962C8B-B14F-4D97-AF65-F5344CB8AC3E}">
        <p14:creationId xmlns:p14="http://schemas.microsoft.com/office/powerpoint/2010/main" val="295055627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1377</TotalTime>
  <Words>354</Words>
  <Application>Microsoft Office PowerPoint</Application>
  <PresentationFormat>Letter Paper (8.5x11 in)</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Google Sans</vt:lpstr>
      <vt:lpstr>Office 2013 - 2022 Theme</vt:lpstr>
      <vt:lpstr>WVGCI Spring Conference 2025:  “Swing into Spring” How to have a program on Daffodils at a Garden Club Meeting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Dina Weiss</dc:creator>
  <cp:lastModifiedBy>Dina Weiss</cp:lastModifiedBy>
  <cp:revision>27</cp:revision>
  <cp:lastPrinted>2018-12-24T21:55:18Z</cp:lastPrinted>
  <dcterms:created xsi:type="dcterms:W3CDTF">2018-12-24T21:40:01Z</dcterms:created>
  <dcterms:modified xsi:type="dcterms:W3CDTF">2025-03-09T00:23:31Z</dcterms:modified>
</cp:coreProperties>
</file>