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5" r:id="rId9"/>
    <p:sldId id="266" r:id="rId10"/>
    <p:sldId id="267" r:id="rId11"/>
    <p:sldId id="270" r:id="rId12"/>
    <p:sldId id="271" r:id="rId13"/>
    <p:sldId id="273" r:id="rId14"/>
    <p:sldId id="272" r:id="rId15"/>
  </p:sldIdLst>
  <p:sldSz cx="12192000" cy="6858000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m simien" initials="ps" lastIdx="3" clrIdx="0">
    <p:extLst>
      <p:ext uri="{19B8F6BF-5375-455C-9EA6-DF929625EA0E}">
        <p15:presenceInfo xmlns:p15="http://schemas.microsoft.com/office/powerpoint/2012/main" userId="28bc72106f350cd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89125" autoAdjust="0"/>
  </p:normalViewPr>
  <p:slideViewPr>
    <p:cSldViewPr snapToGrid="0">
      <p:cViewPr varScale="1">
        <p:scale>
          <a:sx n="60" d="100"/>
          <a:sy n="60" d="100"/>
        </p:scale>
        <p:origin x="90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103" cy="470696"/>
          </a:xfrm>
          <a:prstGeom prst="rect">
            <a:avLst/>
          </a:prstGeom>
        </p:spPr>
        <p:txBody>
          <a:bodyPr vert="horz" lIns="91614" tIns="45807" rIns="91614" bIns="4580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782" y="0"/>
            <a:ext cx="3077103" cy="470696"/>
          </a:xfrm>
          <a:prstGeom prst="rect">
            <a:avLst/>
          </a:prstGeom>
        </p:spPr>
        <p:txBody>
          <a:bodyPr vert="horz" lIns="91614" tIns="45807" rIns="91614" bIns="45807" rtlCol="0"/>
          <a:lstStyle>
            <a:lvl1pPr algn="r">
              <a:defRPr sz="1200"/>
            </a:lvl1pPr>
          </a:lstStyle>
          <a:p>
            <a:fld id="{305C4BF7-2AAE-446C-A55A-E287D3CC3356}" type="datetimeFigureOut">
              <a:rPr lang="en-US" smtClean="0"/>
              <a:t>6/3/2018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3425" y="1173163"/>
            <a:ext cx="5635625" cy="31702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14" tIns="45807" rIns="91614" bIns="4580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1" y="4517727"/>
            <a:ext cx="5683253" cy="3697189"/>
          </a:xfrm>
          <a:prstGeom prst="rect">
            <a:avLst/>
          </a:prstGeom>
        </p:spPr>
        <p:txBody>
          <a:bodyPr vert="horz" lIns="91614" tIns="45807" rIns="91614" bIns="45807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779"/>
            <a:ext cx="3077103" cy="470696"/>
          </a:xfrm>
          <a:prstGeom prst="rect">
            <a:avLst/>
          </a:prstGeom>
        </p:spPr>
        <p:txBody>
          <a:bodyPr vert="horz" lIns="91614" tIns="45807" rIns="91614" bIns="4580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782" y="8917779"/>
            <a:ext cx="3077103" cy="470696"/>
          </a:xfrm>
          <a:prstGeom prst="rect">
            <a:avLst/>
          </a:prstGeom>
        </p:spPr>
        <p:txBody>
          <a:bodyPr vert="horz" lIns="91614" tIns="45807" rIns="91614" bIns="45807" rtlCol="0" anchor="b"/>
          <a:lstStyle>
            <a:lvl1pPr algn="r">
              <a:defRPr sz="1200"/>
            </a:lvl1pPr>
          </a:lstStyle>
          <a:p>
            <a:fld id="{DD47A2DA-5429-4E9A-95AF-5B25DEC6B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494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7A2DA-5429-4E9A-95AF-5B25DEC6B4D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5482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Didn’t want to end on a bad note for roses</a:t>
            </a:r>
          </a:p>
          <a:p>
            <a:endParaRPr lang="en-US" dirty="0"/>
          </a:p>
          <a:p>
            <a:r>
              <a:rPr lang="en-US" dirty="0"/>
              <a:t>Texas A&amp;M has a program to identify roses hardy and disease free</a:t>
            </a:r>
          </a:p>
          <a:p>
            <a:endParaRPr lang="en-US" dirty="0"/>
          </a:p>
          <a:p>
            <a:r>
              <a:rPr lang="en-US" dirty="0"/>
              <a:t>Xx roses have received this designation and what I would mainly grow in Houston</a:t>
            </a:r>
          </a:p>
          <a:p>
            <a:endParaRPr lang="en-US" dirty="0"/>
          </a:p>
          <a:p>
            <a:r>
              <a:rPr lang="en-US" dirty="0"/>
              <a:t>The bad news is the program only test for zones 7-10.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7A2DA-5429-4E9A-95AF-5B25DEC6B4D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1837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7A2DA-5429-4E9A-95AF-5B25DEC6B4D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193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7A2DA-5429-4E9A-95AF-5B25DEC6B4D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9472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7A2DA-5429-4E9A-95AF-5B25DEC6B4D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4672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7A2DA-5429-4E9A-95AF-5B25DEC6B4D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5052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Size -  8 in – 33 </a:t>
            </a:r>
            <a:r>
              <a:rPr lang="en-US" dirty="0" err="1"/>
              <a:t>ft</a:t>
            </a:r>
            <a:endParaRPr lang="en-US" dirty="0"/>
          </a:p>
          <a:p>
            <a:r>
              <a:rPr lang="en-US" dirty="0"/>
              <a:t>Leaves – 3, 5, 7 leaflets</a:t>
            </a:r>
          </a:p>
          <a:p>
            <a:r>
              <a:rPr lang="en-US" dirty="0"/>
              <a:t>Fruit  - Rose Hip – red, orange, purple, black</a:t>
            </a:r>
          </a:p>
          <a:p>
            <a:r>
              <a:rPr lang="en-US" dirty="0"/>
              <a:t>Thorns – most have </a:t>
            </a:r>
          </a:p>
          <a:p>
            <a:r>
              <a:rPr lang="en-US" dirty="0"/>
              <a:t>Bloom 5 major types  Pointed, Rosette, quartered, Balloon, Round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7A2DA-5429-4E9A-95AF-5B25DEC6B4D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8966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Fossil evidence all over the world including </a:t>
            </a:r>
            <a:r>
              <a:rPr lang="en-US" dirty="0" err="1"/>
              <a:t>Colorodo</a:t>
            </a:r>
            <a:endParaRPr lang="en-US" dirty="0"/>
          </a:p>
          <a:p>
            <a:endParaRPr lang="en-US" dirty="0"/>
          </a:p>
          <a:p>
            <a:r>
              <a:rPr lang="en-US" dirty="0"/>
              <a:t>Mesopotamia – records of gathering roses during expeditions</a:t>
            </a:r>
          </a:p>
          <a:p>
            <a:r>
              <a:rPr lang="en-US" dirty="0"/>
              <a:t>Roman Empire – using them on statues, buildings</a:t>
            </a:r>
          </a:p>
          <a:p>
            <a:r>
              <a:rPr lang="en-US" dirty="0"/>
              <a:t>Egyptian – used in funeral services and own tombs  ; used in the worship of the goddess Isis</a:t>
            </a:r>
          </a:p>
          <a:p>
            <a:endParaRPr lang="en-US" dirty="0"/>
          </a:p>
          <a:p>
            <a:r>
              <a:rPr lang="en-US" dirty="0"/>
              <a:t>Middle Ages</a:t>
            </a:r>
          </a:p>
          <a:p>
            <a:r>
              <a:rPr lang="en-US" dirty="0"/>
              <a:t> -  first signs of large cultivation in </a:t>
            </a:r>
            <a:r>
              <a:rPr lang="en-US" dirty="0" err="1"/>
              <a:t>france</a:t>
            </a:r>
            <a:endParaRPr lang="en-US" dirty="0"/>
          </a:p>
          <a:p>
            <a:r>
              <a:rPr lang="en-US" dirty="0"/>
              <a:t>- </a:t>
            </a:r>
          </a:p>
          <a:p>
            <a:r>
              <a:rPr lang="en-US" dirty="0"/>
              <a:t>Early Modern Period</a:t>
            </a:r>
          </a:p>
          <a:p>
            <a:r>
              <a:rPr lang="en-US" dirty="0"/>
              <a:t>     War of the Roses – House of Lancaster / York fight for control of England – symbols red and white rose</a:t>
            </a:r>
          </a:p>
          <a:p>
            <a:r>
              <a:rPr lang="en-US" dirty="0"/>
              <a:t>      Josephine Bonaparte – interested in botany, collected over 250 species of roses; impetus for expansion of breeding program</a:t>
            </a:r>
          </a:p>
          <a:p>
            <a:r>
              <a:rPr lang="en-US" dirty="0"/>
              <a:t>      Flower Shows to display and judge</a:t>
            </a:r>
          </a:p>
          <a:p>
            <a:r>
              <a:rPr lang="en-US" dirty="0"/>
              <a:t>      Drove development of new techniques primarily ability to cross pollinate and create new breeds via seed</a:t>
            </a:r>
          </a:p>
          <a:p>
            <a:r>
              <a:rPr lang="en-US" dirty="0"/>
              <a:t>    </a:t>
            </a:r>
          </a:p>
          <a:p>
            <a:r>
              <a:rPr lang="en-US" dirty="0"/>
              <a:t>      Many rose classes were created during this time  - but with out the desired trait of reblooming</a:t>
            </a:r>
          </a:p>
          <a:p>
            <a:r>
              <a:rPr lang="en-US" dirty="0"/>
              <a:t>      In 1867 – La France was created with reblooming characteristics – first Hybrid Tea</a:t>
            </a:r>
          </a:p>
          <a:p>
            <a:r>
              <a:rPr lang="en-US" dirty="0"/>
              <a:t>      </a:t>
            </a:r>
          </a:p>
          <a:p>
            <a:r>
              <a:rPr lang="en-US" dirty="0"/>
              <a:t>      This represents a break in rose development all roses created until this time or </a:t>
            </a:r>
            <a:r>
              <a:rPr lang="en-US" dirty="0" err="1"/>
              <a:t>considere</a:t>
            </a:r>
            <a:r>
              <a:rPr lang="en-US" dirty="0"/>
              <a:t> Old Roses, Old Garden Roses, Antique Roses</a:t>
            </a:r>
          </a:p>
          <a:p>
            <a:r>
              <a:rPr lang="en-US" dirty="0"/>
              <a:t>       Everything after this point is consider a modern rose 	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7A2DA-5429-4E9A-95AF-5B25DEC6B4D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6145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While many new roses were introduced they had the same basic shape and were high maintenance.  My grandmothers roses would have looked very much like my roses until the 1990’s.   A typical rose bed was dedicated to roses, for optimum performance required timed pruning, spraying and fertilizing.</a:t>
            </a:r>
          </a:p>
          <a:p>
            <a:endParaRPr lang="en-US" dirty="0"/>
          </a:p>
          <a:p>
            <a:r>
              <a:rPr lang="en-US" dirty="0"/>
              <a:t>This is not from any literature; but in the 1990’s the industry changed</a:t>
            </a:r>
          </a:p>
          <a:p>
            <a:r>
              <a:rPr lang="en-US" dirty="0"/>
              <a:t>Breeders began to move away from the goal of producing the perfect florist rose in the home garden.</a:t>
            </a:r>
          </a:p>
          <a:p>
            <a:r>
              <a:rPr lang="en-US" dirty="0"/>
              <a:t>They stopped spraying programs and looked for disease resistant varieties.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7A2DA-5429-4E9A-95AF-5B25DEC6B4D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169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Global </a:t>
            </a:r>
            <a:r>
              <a:rPr lang="en-US" dirty="0" err="1"/>
              <a:t>Insdustry</a:t>
            </a:r>
            <a:endParaRPr lang="en-US" dirty="0"/>
          </a:p>
          <a:p>
            <a:r>
              <a:rPr lang="en-US" dirty="0"/>
              <a:t>Floriculture began in England in the 19</a:t>
            </a:r>
            <a:r>
              <a:rPr lang="en-US" baseline="30000" dirty="0"/>
              <a:t>th</a:t>
            </a:r>
            <a:r>
              <a:rPr lang="en-US" dirty="0"/>
              <a:t> century on vast estates</a:t>
            </a:r>
          </a:p>
          <a:p>
            <a:r>
              <a:rPr lang="en-US" dirty="0"/>
              <a:t>Traditionally the center of flower production was near the developed world, in Japan, Netherlands and North America</a:t>
            </a:r>
          </a:p>
          <a:p>
            <a:r>
              <a:rPr lang="en-US" dirty="0"/>
              <a:t>There is a shift to countries with favorable climates and low cost labor.</a:t>
            </a:r>
          </a:p>
          <a:p>
            <a:endParaRPr lang="en-US" dirty="0"/>
          </a:p>
          <a:p>
            <a:r>
              <a:rPr lang="en-US" dirty="0"/>
              <a:t>Today in is a dynamic global industry that is successfully bring better jobs into 3</a:t>
            </a:r>
            <a:r>
              <a:rPr lang="en-US" baseline="30000" dirty="0"/>
              <a:t>rd</a:t>
            </a:r>
            <a:r>
              <a:rPr lang="en-US" dirty="0"/>
              <a:t> world countries</a:t>
            </a:r>
          </a:p>
          <a:p>
            <a:r>
              <a:rPr lang="en-US" dirty="0"/>
              <a:t>The largest exporter of cut roses is Ecuador, followed by Columbia.   The US imports more than 82% of its cut flowers.</a:t>
            </a:r>
          </a:p>
          <a:p>
            <a:endParaRPr lang="en-US" dirty="0"/>
          </a:p>
          <a:p>
            <a:r>
              <a:rPr lang="en-US" dirty="0"/>
              <a:t>In the 1950’s global floral trade was less than 3 billion</a:t>
            </a:r>
          </a:p>
          <a:p>
            <a:endParaRPr lang="en-US" dirty="0"/>
          </a:p>
          <a:p>
            <a:r>
              <a:rPr lang="en-US" dirty="0"/>
              <a:t>By 2003 it had expanded to 102 billion dollars annually</a:t>
            </a:r>
          </a:p>
          <a:p>
            <a:endParaRPr lang="en-US" dirty="0"/>
          </a:p>
          <a:p>
            <a:r>
              <a:rPr lang="en-US" dirty="0"/>
              <a:t>3 Major Components</a:t>
            </a:r>
          </a:p>
          <a:p>
            <a:r>
              <a:rPr lang="en-US" dirty="0"/>
              <a:t>    - growers</a:t>
            </a:r>
          </a:p>
          <a:p>
            <a:r>
              <a:rPr lang="en-US" dirty="0"/>
              <a:t>    - wholesalers</a:t>
            </a:r>
          </a:p>
          <a:p>
            <a:r>
              <a:rPr lang="en-US" dirty="0"/>
              <a:t>    - retailers</a:t>
            </a:r>
          </a:p>
          <a:p>
            <a:r>
              <a:rPr lang="en-US" dirty="0"/>
              <a:t>However the structure is being challenged by the internet, looking to go direct to retailers – lower over all cost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US production has continued to decline due to </a:t>
            </a:r>
          </a:p>
          <a:p>
            <a:r>
              <a:rPr lang="en-US" dirty="0"/>
              <a:t>  larger flowers , better color and low cost of imports</a:t>
            </a:r>
          </a:p>
          <a:p>
            <a:r>
              <a:rPr lang="en-US" dirty="0"/>
              <a:t>  Walmart and other big chains also put pressure on the market</a:t>
            </a:r>
          </a:p>
          <a:p>
            <a:endParaRPr lang="en-US" dirty="0"/>
          </a:p>
          <a:p>
            <a:r>
              <a:rPr lang="en-US" dirty="0"/>
              <a:t>Most US production is centered in California</a:t>
            </a:r>
          </a:p>
          <a:p>
            <a:endParaRPr lang="en-US" dirty="0"/>
          </a:p>
          <a:p>
            <a:r>
              <a:rPr lang="en-US" dirty="0"/>
              <a:t>Most rose bushes that you buy are grown in the US  </a:t>
            </a:r>
          </a:p>
          <a:p>
            <a:r>
              <a:rPr lang="en-US" dirty="0"/>
              <a:t>Cottage industry around Heirloom business</a:t>
            </a:r>
          </a:p>
          <a:p>
            <a:r>
              <a:rPr lang="en-US" dirty="0"/>
              <a:t>Could not find any financial data on rose bushes.</a:t>
            </a:r>
          </a:p>
          <a:p>
            <a:r>
              <a:rPr lang="en-US" dirty="0"/>
              <a:t>   -  </a:t>
            </a:r>
          </a:p>
          <a:p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7A2DA-5429-4E9A-95AF-5B25DEC6B4D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8243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David Austin – British – modern English roses</a:t>
            </a:r>
          </a:p>
          <a:p>
            <a:endParaRPr lang="en-US" dirty="0"/>
          </a:p>
          <a:p>
            <a:r>
              <a:rPr lang="en-US" dirty="0" err="1"/>
              <a:t>Kordes</a:t>
            </a:r>
            <a:r>
              <a:rPr lang="en-US" dirty="0"/>
              <a:t> – Netherlands </a:t>
            </a:r>
          </a:p>
          <a:p>
            <a:endParaRPr lang="en-US" dirty="0"/>
          </a:p>
          <a:p>
            <a:r>
              <a:rPr lang="en-US" dirty="0"/>
              <a:t>Buck – 1947  started looking for an easy to grow rose in Ames Iowa</a:t>
            </a:r>
          </a:p>
          <a:p>
            <a:endParaRPr lang="en-US" dirty="0"/>
          </a:p>
          <a:p>
            <a:r>
              <a:rPr lang="en-US" dirty="0"/>
              <a:t>Will </a:t>
            </a:r>
            <a:r>
              <a:rPr lang="en-US" dirty="0" err="1"/>
              <a:t>Radler</a:t>
            </a:r>
            <a:r>
              <a:rPr lang="en-US" dirty="0"/>
              <a:t> – Knock out rose – revolutionized the use of roses in the landscape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7A2DA-5429-4E9A-95AF-5B25DEC6B4D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6012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7A2DA-5429-4E9A-95AF-5B25DEC6B4D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8952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 hotly debated topic with both sides claiming</a:t>
            </a:r>
          </a:p>
          <a:p>
            <a:r>
              <a:rPr lang="en-US" dirty="0"/>
              <a:t> better</a:t>
            </a:r>
          </a:p>
          <a:p>
            <a:endParaRPr lang="en-US" dirty="0"/>
          </a:p>
          <a:p>
            <a:r>
              <a:rPr lang="en-US" dirty="0"/>
              <a:t>I stopped straying and replaced all my hybrid teas in about 2002.</a:t>
            </a:r>
          </a:p>
          <a:p>
            <a:endParaRPr lang="en-US" dirty="0"/>
          </a:p>
          <a:p>
            <a:r>
              <a:rPr lang="en-US" dirty="0"/>
              <a:t>I also went to own root roses and that has continued to be my preference.   </a:t>
            </a:r>
          </a:p>
          <a:p>
            <a:endParaRPr lang="en-US" dirty="0"/>
          </a:p>
          <a:p>
            <a:r>
              <a:rPr lang="en-US" dirty="0"/>
              <a:t>I don’t have enough experience in WV to make any type of recommendation.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7A2DA-5429-4E9A-95AF-5B25DEC6B4D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3141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Local problem all roses at heritage park infected</a:t>
            </a:r>
          </a:p>
          <a:p>
            <a:endParaRPr lang="en-US" dirty="0"/>
          </a:p>
          <a:p>
            <a:r>
              <a:rPr lang="en-US" dirty="0"/>
              <a:t>On trip to Houston saw roses affected from WV to Chattanooga  reported cases all over the southeast/northeast/</a:t>
            </a:r>
            <a:r>
              <a:rPr lang="en-US" dirty="0" err="1"/>
              <a:t>midwest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7A2DA-5429-4E9A-95AF-5B25DEC6B4D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578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10249-9339-4143-9DC7-281B23AC17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2514598"/>
            <a:ext cx="8915399" cy="2262781"/>
          </a:xfrm>
        </p:spPr>
        <p:txBody>
          <a:bodyPr/>
          <a:lstStyle/>
          <a:p>
            <a:r>
              <a:rPr lang="en-US" dirty="0"/>
              <a:t>Roses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D1E199-B261-4CE9-BB41-7803B00783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09205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6D567-A0E7-42F4-B9F3-DBF23CD05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Earthkind</a:t>
            </a:r>
            <a:r>
              <a:rPr lang="en-US" dirty="0"/>
              <a:t> Roses - TAMU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2CE889-787A-459C-997E-02AB8B43533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Program</a:t>
            </a:r>
          </a:p>
          <a:p>
            <a:r>
              <a:rPr lang="en-US" dirty="0"/>
              <a:t>8 years of field trials</a:t>
            </a:r>
          </a:p>
          <a:p>
            <a:r>
              <a:rPr lang="en-US" dirty="0"/>
              <a:t>Zones 7-10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A2C1A4-6BD9-4A69-A05D-06CFD8B9A97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2309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96432A4-2A46-41B2-BC0F-02605AD6A1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3238891" y="1152968"/>
            <a:ext cx="6102478" cy="426559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4ECFAB8-A7D7-4F97-9EF9-97253895727D}"/>
              </a:ext>
            </a:extLst>
          </p:cNvPr>
          <p:cNvSpPr txBox="1"/>
          <p:nvPr/>
        </p:nvSpPr>
        <p:spPr>
          <a:xfrm>
            <a:off x="6719777" y="6488668"/>
            <a:ext cx="3593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Belinda’s Dream</a:t>
            </a:r>
          </a:p>
        </p:txBody>
      </p:sp>
    </p:spTree>
    <p:extLst>
      <p:ext uri="{BB962C8B-B14F-4D97-AF65-F5344CB8AC3E}">
        <p14:creationId xmlns:p14="http://schemas.microsoft.com/office/powerpoint/2010/main" val="39400950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AF0A2C6-2C3F-4365-8401-4CAD907CD2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4002" y="103986"/>
            <a:ext cx="8583168" cy="643737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7A38BE9-0166-4458-8C02-D335A14312C9}"/>
              </a:ext>
            </a:extLst>
          </p:cNvPr>
          <p:cNvSpPr/>
          <p:nvPr/>
        </p:nvSpPr>
        <p:spPr>
          <a:xfrm>
            <a:off x="8212721" y="5837274"/>
            <a:ext cx="20689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Climbing Pinkie</a:t>
            </a:r>
          </a:p>
        </p:txBody>
      </p:sp>
    </p:spTree>
    <p:extLst>
      <p:ext uri="{BB962C8B-B14F-4D97-AF65-F5344CB8AC3E}">
        <p14:creationId xmlns:p14="http://schemas.microsoft.com/office/powerpoint/2010/main" val="17960867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9EDE81C-5CC9-45CC-91E4-F670A002FE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9007" y="648588"/>
            <a:ext cx="7513672" cy="563525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8333F2E-4BA9-47EC-AAC0-EF0297BA1644}"/>
              </a:ext>
            </a:extLst>
          </p:cNvPr>
          <p:cNvSpPr txBox="1"/>
          <p:nvPr/>
        </p:nvSpPr>
        <p:spPr>
          <a:xfrm>
            <a:off x="7081284" y="5369442"/>
            <a:ext cx="3561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Duchess de </a:t>
            </a:r>
            <a:r>
              <a:rPr lang="en-US" dirty="0" err="1">
                <a:solidFill>
                  <a:schemeClr val="bg1"/>
                </a:solidFill>
              </a:rPr>
              <a:t>Brambant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067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FE1070-AAC3-4F58-AE2A-5EA9B6F822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7537" y="420624"/>
            <a:ext cx="8583168" cy="6437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60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0A4D2-28D5-4BDB-BFBF-5341EE3AD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"</a:t>
            </a:r>
            <a:r>
              <a:rPr lang="en-US" b="1" dirty="0"/>
              <a:t>A rose by any other name</a:t>
            </a:r>
            <a:r>
              <a:rPr lang="en-US" dirty="0"/>
              <a:t> would smell as sweet“  - William Shakespeare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C46180-AA5B-468B-966A-FD3D04874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069804"/>
            <a:ext cx="8915400" cy="3777622"/>
          </a:xfrm>
        </p:spPr>
        <p:txBody>
          <a:bodyPr>
            <a:normAutofit/>
          </a:bodyPr>
          <a:lstStyle/>
          <a:p>
            <a:pPr lvl="0" fontAlgn="base"/>
            <a:r>
              <a:rPr lang="en-US" sz="2400" dirty="0"/>
              <a:t> A rose is a woody, perennial, flowering plant in the genus Rosa.</a:t>
            </a:r>
          </a:p>
          <a:p>
            <a:pPr lvl="0" fontAlgn="base"/>
            <a:r>
              <a:rPr lang="en-US" sz="2400" dirty="0"/>
              <a:t>Characteristics:</a:t>
            </a:r>
          </a:p>
          <a:p>
            <a:pPr lvl="1" fontAlgn="base"/>
            <a:r>
              <a:rPr lang="en-US" sz="2200" dirty="0"/>
              <a:t>Size</a:t>
            </a:r>
          </a:p>
          <a:p>
            <a:pPr lvl="1" fontAlgn="base"/>
            <a:r>
              <a:rPr lang="en-US" sz="2200" dirty="0"/>
              <a:t>Leaves</a:t>
            </a:r>
          </a:p>
          <a:p>
            <a:pPr lvl="1" fontAlgn="base"/>
            <a:r>
              <a:rPr lang="en-US" sz="2200" dirty="0"/>
              <a:t>Fruit</a:t>
            </a:r>
          </a:p>
          <a:p>
            <a:pPr lvl="1" fontAlgn="base"/>
            <a:r>
              <a:rPr lang="en-US" sz="2200" dirty="0"/>
              <a:t>Thorns</a:t>
            </a:r>
          </a:p>
          <a:p>
            <a:pPr lvl="1" fontAlgn="base"/>
            <a:r>
              <a:rPr lang="en-US" sz="2200" dirty="0"/>
              <a:t>Bloom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169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48A22-7CBF-40A7-A37F-F10C69087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08450"/>
          </a:xfrm>
        </p:spPr>
        <p:txBody>
          <a:bodyPr/>
          <a:lstStyle/>
          <a:p>
            <a:r>
              <a:rPr lang="en-US" dirty="0"/>
              <a:t>History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BF4855-DF3F-441F-B9B6-456EAF5E4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39240"/>
            <a:ext cx="8915400" cy="4371982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Fossil evidence 35 million years</a:t>
            </a:r>
          </a:p>
          <a:p>
            <a:r>
              <a:rPr lang="en-US" dirty="0"/>
              <a:t>Cultivation 5000 years ago</a:t>
            </a:r>
          </a:p>
          <a:p>
            <a:r>
              <a:rPr lang="en-US" b="1" dirty="0"/>
              <a:t>Ancient (3000 BC – 50 AD)</a:t>
            </a:r>
          </a:p>
          <a:p>
            <a:pPr lvl="1"/>
            <a:r>
              <a:rPr lang="en-US" dirty="0"/>
              <a:t> Mesopotamia  </a:t>
            </a:r>
          </a:p>
          <a:p>
            <a:pPr lvl="1"/>
            <a:r>
              <a:rPr lang="en-US" dirty="0"/>
              <a:t>Roman Empire</a:t>
            </a:r>
          </a:p>
          <a:p>
            <a:pPr lvl="1"/>
            <a:r>
              <a:rPr lang="en-US" dirty="0"/>
              <a:t>Egyptian Empire </a:t>
            </a:r>
          </a:p>
          <a:p>
            <a:r>
              <a:rPr lang="en-US" b="1" dirty="0"/>
              <a:t>Middle Ages (50  – 1450)</a:t>
            </a:r>
          </a:p>
          <a:p>
            <a:pPr lvl="1"/>
            <a:r>
              <a:rPr lang="en-US" dirty="0"/>
              <a:t>Cultivation  </a:t>
            </a:r>
          </a:p>
          <a:p>
            <a:pPr lvl="1"/>
            <a:r>
              <a:rPr lang="en-US" dirty="0"/>
              <a:t>Medicinal </a:t>
            </a:r>
          </a:p>
          <a:p>
            <a:pPr lvl="1"/>
            <a:r>
              <a:rPr lang="en-US" dirty="0"/>
              <a:t>Holy festivals</a:t>
            </a:r>
          </a:p>
          <a:p>
            <a:r>
              <a:rPr lang="en-US" b="1" dirty="0"/>
              <a:t>Early Modern Period (1450 – 1867)</a:t>
            </a:r>
          </a:p>
          <a:p>
            <a:pPr lvl="1"/>
            <a:r>
              <a:rPr lang="en-US" dirty="0"/>
              <a:t>War of Roses</a:t>
            </a:r>
          </a:p>
          <a:p>
            <a:pPr lvl="1"/>
            <a:r>
              <a:rPr lang="en-US" dirty="0"/>
              <a:t>Josephine Bonaparte </a:t>
            </a:r>
          </a:p>
          <a:p>
            <a:pPr lvl="1"/>
            <a:r>
              <a:rPr lang="en-US" dirty="0"/>
              <a:t>Flower Shows</a:t>
            </a:r>
          </a:p>
          <a:p>
            <a:pPr lvl="1"/>
            <a:r>
              <a:rPr lang="en-US" dirty="0"/>
              <a:t>New Techniques in Breeding</a:t>
            </a:r>
          </a:p>
          <a:p>
            <a:pPr lvl="1"/>
            <a:r>
              <a:rPr lang="en-US" dirty="0"/>
              <a:t>Development of Industry 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777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F7F3EE-47EB-4288-8FEF-C892E0B8A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History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53A201-5766-4345-BE90-E858812B29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606826"/>
            <a:ext cx="8915400" cy="3777622"/>
          </a:xfrm>
        </p:spPr>
        <p:txBody>
          <a:bodyPr/>
          <a:lstStyle/>
          <a:p>
            <a:r>
              <a:rPr lang="en-US" b="1" dirty="0"/>
              <a:t>Modern Period (1867 – current)</a:t>
            </a:r>
          </a:p>
          <a:p>
            <a:pPr lvl="1"/>
            <a:r>
              <a:rPr lang="en-US" dirty="0"/>
              <a:t>Until 1990’s</a:t>
            </a:r>
          </a:p>
          <a:p>
            <a:pPr lvl="2"/>
            <a:r>
              <a:rPr lang="en-US" dirty="0"/>
              <a:t>Perfect long stem rose</a:t>
            </a:r>
          </a:p>
          <a:p>
            <a:pPr lvl="2"/>
            <a:r>
              <a:rPr lang="en-US" dirty="0"/>
              <a:t>Intense color</a:t>
            </a:r>
          </a:p>
          <a:p>
            <a:pPr lvl="2"/>
            <a:r>
              <a:rPr lang="en-US" dirty="0"/>
              <a:t>High Maintenance</a:t>
            </a:r>
          </a:p>
          <a:p>
            <a:pPr lvl="2"/>
            <a:r>
              <a:rPr lang="en-US" dirty="0"/>
              <a:t>Did not play well with others</a:t>
            </a:r>
          </a:p>
          <a:p>
            <a:pPr lvl="1"/>
            <a:r>
              <a:rPr lang="en-US" dirty="0"/>
              <a:t>1990’s on</a:t>
            </a:r>
          </a:p>
          <a:p>
            <a:pPr lvl="2"/>
            <a:r>
              <a:rPr lang="en-US" dirty="0"/>
              <a:t>Move away from “florist” rose goal</a:t>
            </a:r>
          </a:p>
          <a:p>
            <a:pPr lvl="2"/>
            <a:r>
              <a:rPr lang="en-US" dirty="0"/>
              <a:t>Disease resistance</a:t>
            </a:r>
          </a:p>
          <a:p>
            <a:pPr lvl="2"/>
            <a:r>
              <a:rPr lang="en-US" dirty="0"/>
              <a:t>Landscape Roses 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038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9FD10-2956-48F5-B7D2-CB80F71AB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Rose Industry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C246D-A505-4F1F-978A-CEFA04D547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47810" y="2119937"/>
            <a:ext cx="4313864" cy="3777622"/>
          </a:xfrm>
        </p:spPr>
        <p:txBody>
          <a:bodyPr/>
          <a:lstStyle/>
          <a:p>
            <a:r>
              <a:rPr lang="en-US" dirty="0"/>
              <a:t> Cut Flowers</a:t>
            </a:r>
          </a:p>
          <a:p>
            <a:pPr lvl="1"/>
            <a:r>
              <a:rPr lang="en-US" dirty="0"/>
              <a:t>Global Industry </a:t>
            </a:r>
          </a:p>
          <a:p>
            <a:pPr lvl="1"/>
            <a:r>
              <a:rPr lang="en-US" dirty="0"/>
              <a:t>3 Major Components</a:t>
            </a:r>
          </a:p>
          <a:p>
            <a:pPr lvl="1"/>
            <a:r>
              <a:rPr lang="en-US" dirty="0"/>
              <a:t>US Production</a:t>
            </a:r>
          </a:p>
          <a:p>
            <a:r>
              <a:rPr lang="en-US" dirty="0"/>
              <a:t>Rose Bushes</a:t>
            </a:r>
          </a:p>
          <a:p>
            <a:pPr lvl="1"/>
            <a:r>
              <a:rPr lang="en-US" dirty="0"/>
              <a:t>Breeders/Growers</a:t>
            </a:r>
          </a:p>
          <a:p>
            <a:pPr lvl="1"/>
            <a:r>
              <a:rPr lang="en-US" dirty="0"/>
              <a:t>Graft / Own Root</a:t>
            </a:r>
          </a:p>
          <a:p>
            <a:pPr lvl="1"/>
            <a:r>
              <a:rPr lang="en-US" dirty="0"/>
              <a:t>Immergence of Disease Resistance Bushes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726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2EE9F-220F-4938-B916-03F0E79ED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Rose Breeders – Modern Roses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C4AB54-BA00-47EC-878B-D0E270EBF6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399934"/>
          </a:xfrm>
        </p:spPr>
        <p:txBody>
          <a:bodyPr>
            <a:normAutofit/>
          </a:bodyPr>
          <a:lstStyle/>
          <a:p>
            <a:r>
              <a:rPr lang="en-US" dirty="0"/>
              <a:t>David Austin </a:t>
            </a:r>
          </a:p>
          <a:p>
            <a:r>
              <a:rPr lang="en-US" dirty="0"/>
              <a:t>Weeks Roses</a:t>
            </a:r>
          </a:p>
          <a:p>
            <a:r>
              <a:rPr lang="en-US" dirty="0"/>
              <a:t>Star Roses</a:t>
            </a:r>
          </a:p>
          <a:p>
            <a:r>
              <a:rPr lang="en-US" dirty="0"/>
              <a:t>Jackson &amp; Perkins</a:t>
            </a:r>
          </a:p>
          <a:p>
            <a:r>
              <a:rPr lang="en-US" dirty="0" err="1"/>
              <a:t>Kordes</a:t>
            </a:r>
            <a:r>
              <a:rPr lang="en-US" dirty="0"/>
              <a:t> Roses</a:t>
            </a:r>
          </a:p>
          <a:p>
            <a:r>
              <a:rPr lang="en-US" dirty="0" err="1"/>
              <a:t>Meilland</a:t>
            </a:r>
            <a:r>
              <a:rPr lang="en-US" dirty="0"/>
              <a:t> International</a:t>
            </a:r>
          </a:p>
          <a:p>
            <a:r>
              <a:rPr lang="en-US" dirty="0"/>
              <a:t>Buck</a:t>
            </a:r>
          </a:p>
          <a:p>
            <a:r>
              <a:rPr lang="en-US" dirty="0"/>
              <a:t>Will </a:t>
            </a:r>
            <a:r>
              <a:rPr lang="en-US" dirty="0" err="1"/>
              <a:t>Radler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8321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C040A-D60C-470F-97C3-053E2ADD1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Old Garden Roses - Savers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03606-FCD4-451B-B8FB-1C3EA98827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37468" y="2030144"/>
            <a:ext cx="4550087" cy="3877081"/>
          </a:xfrm>
          <a:noFill/>
        </p:spPr>
        <p:txBody>
          <a:bodyPr/>
          <a:lstStyle/>
          <a:p>
            <a:r>
              <a:rPr lang="en-US" dirty="0"/>
              <a:t>Antique Rose Emporium</a:t>
            </a:r>
          </a:p>
          <a:p>
            <a:r>
              <a:rPr lang="en-US" dirty="0"/>
              <a:t>Heirloom Roses</a:t>
            </a:r>
          </a:p>
          <a:p>
            <a:r>
              <a:rPr lang="en-US" dirty="0"/>
              <a:t>High Country Roses</a:t>
            </a:r>
          </a:p>
          <a:p>
            <a:r>
              <a:rPr lang="en-US" dirty="0"/>
              <a:t>Rogue Valley Roses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5F999E6-8F4F-4A38-9243-61C7E1E4155C}"/>
              </a:ext>
            </a:extLst>
          </p:cNvPr>
          <p:cNvSpPr/>
          <p:nvPr/>
        </p:nvSpPr>
        <p:spPr>
          <a:xfrm>
            <a:off x="2686639" y="1970202"/>
            <a:ext cx="4590854" cy="199848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707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614D6-0A16-4F66-85F5-C18C1DDDD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Own Root / Grafted Roses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4402E1-4DBB-4C30-B751-B62C96D4FC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26384" y="1905000"/>
            <a:ext cx="4263570" cy="3777622"/>
          </a:xfrm>
        </p:spPr>
        <p:txBody>
          <a:bodyPr/>
          <a:lstStyle/>
          <a:p>
            <a:r>
              <a:rPr lang="en-US" i="1" dirty="0"/>
              <a:t>Own Root Roses</a:t>
            </a:r>
          </a:p>
          <a:p>
            <a:pPr lvl="1"/>
            <a:r>
              <a:rPr lang="en-US" dirty="0"/>
              <a:t> Better Cold resistance</a:t>
            </a:r>
          </a:p>
          <a:p>
            <a:pPr lvl="1"/>
            <a:r>
              <a:rPr lang="en-US" dirty="0"/>
              <a:t>Better Disease Resistance</a:t>
            </a:r>
          </a:p>
          <a:p>
            <a:pPr lvl="1"/>
            <a:r>
              <a:rPr lang="en-US" dirty="0"/>
              <a:t>Does not lose graft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E69371-4CEC-4EBF-8AC7-D256A64850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15333" y="1905000"/>
            <a:ext cx="4313864" cy="3777622"/>
          </a:xfrm>
        </p:spPr>
        <p:txBody>
          <a:bodyPr/>
          <a:lstStyle/>
          <a:p>
            <a:r>
              <a:rPr lang="en-US" dirty="0"/>
              <a:t>Grafted Roses</a:t>
            </a:r>
          </a:p>
          <a:p>
            <a:pPr lvl="1"/>
            <a:r>
              <a:rPr lang="en-US" dirty="0"/>
              <a:t>Dr. Huey</a:t>
            </a:r>
          </a:p>
          <a:p>
            <a:pPr lvl="1"/>
            <a:r>
              <a:rPr lang="en-US" dirty="0" err="1"/>
              <a:t>fortuniana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Multi Flora Rose – 1940’s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Better Color</a:t>
            </a:r>
          </a:p>
          <a:p>
            <a:pPr lvl="1"/>
            <a:r>
              <a:rPr lang="en-US" dirty="0"/>
              <a:t>Stronger growth due to improve root system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Where to plant the root ball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A9646A-AA25-495A-99BC-70EA1D9D52E1}"/>
              </a:ext>
            </a:extLst>
          </p:cNvPr>
          <p:cNvSpPr/>
          <p:nvPr/>
        </p:nvSpPr>
        <p:spPr>
          <a:xfrm>
            <a:off x="2480665" y="1905000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EE55D5B-9AF4-4058-9208-39C71D8D1978}"/>
              </a:ext>
            </a:extLst>
          </p:cNvPr>
          <p:cNvSpPr/>
          <p:nvPr/>
        </p:nvSpPr>
        <p:spPr>
          <a:xfrm>
            <a:off x="2526384" y="1905000"/>
            <a:ext cx="4289195" cy="37776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0B874A-F2F3-45F7-8DC7-C63631E8B314}"/>
              </a:ext>
            </a:extLst>
          </p:cNvPr>
          <p:cNvSpPr/>
          <p:nvPr/>
        </p:nvSpPr>
        <p:spPr>
          <a:xfrm>
            <a:off x="7192651" y="1905000"/>
            <a:ext cx="4147794" cy="37776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8281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1E0DDF-4A02-4FE4-BB4B-B87487405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874752"/>
          </a:xfrm>
        </p:spPr>
        <p:txBody>
          <a:bodyPr/>
          <a:lstStyle/>
          <a:p>
            <a:r>
              <a:rPr lang="en-US" dirty="0"/>
              <a:t>Multiflora Rose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F4DE4C-287A-492C-8BB9-CD6F153A1F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228757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Used as a root stock 1860-1930’s</a:t>
            </a:r>
          </a:p>
          <a:p>
            <a:r>
              <a:rPr lang="en-US" dirty="0"/>
              <a:t>Used by USDA Soil Conservation for erosion control and Highway Departments</a:t>
            </a:r>
          </a:p>
          <a:p>
            <a:r>
              <a:rPr lang="en-US" dirty="0"/>
              <a:t>Prolific</a:t>
            </a:r>
          </a:p>
          <a:p>
            <a:r>
              <a:rPr lang="en-US" dirty="0"/>
              <a:t>Classified as a noxious weed</a:t>
            </a:r>
          </a:p>
          <a:p>
            <a:r>
              <a:rPr lang="en-US" dirty="0"/>
              <a:t>Host for eriophyid mite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246906-E323-4332-B4C1-120B7CB3B9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671263"/>
          </a:xfrm>
        </p:spPr>
        <p:txBody>
          <a:bodyPr/>
          <a:lstStyle/>
          <a:p>
            <a:r>
              <a:rPr lang="en-US" dirty="0"/>
              <a:t>Cultural Controls - Don’t Plant</a:t>
            </a:r>
          </a:p>
          <a:p>
            <a:r>
              <a:rPr lang="en-US" dirty="0"/>
              <a:t>Mechanical Controls – Dig it out</a:t>
            </a:r>
          </a:p>
          <a:p>
            <a:r>
              <a:rPr lang="en-US" dirty="0"/>
              <a:t>Biological Controls – Not Commercially available</a:t>
            </a:r>
          </a:p>
          <a:p>
            <a:r>
              <a:rPr lang="en-US" dirty="0"/>
              <a:t>Chemical Controls – Herbicides </a:t>
            </a:r>
          </a:p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5D9C59-4FED-484F-9090-F9FDF548DFAA}"/>
              </a:ext>
            </a:extLst>
          </p:cNvPr>
          <p:cNvSpPr/>
          <p:nvPr/>
        </p:nvSpPr>
        <p:spPr>
          <a:xfrm>
            <a:off x="2592924" y="2126222"/>
            <a:ext cx="4345204" cy="22760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99FEEF2-8F3C-4630-BD20-E1EED316702E}"/>
              </a:ext>
            </a:extLst>
          </p:cNvPr>
          <p:cNvSpPr/>
          <p:nvPr/>
        </p:nvSpPr>
        <p:spPr>
          <a:xfrm>
            <a:off x="7225799" y="2126222"/>
            <a:ext cx="4302533" cy="229494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F26ADC-4AE6-421E-8EFB-2FE7ACB7A162}"/>
              </a:ext>
            </a:extLst>
          </p:cNvPr>
          <p:cNvSpPr txBox="1"/>
          <p:nvPr/>
        </p:nvSpPr>
        <p:spPr>
          <a:xfrm>
            <a:off x="2589212" y="1738037"/>
            <a:ext cx="2133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Overview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491F6D-4F0E-459A-A57C-99D5348BCD17}"/>
              </a:ext>
            </a:extLst>
          </p:cNvPr>
          <p:cNvSpPr txBox="1"/>
          <p:nvPr/>
        </p:nvSpPr>
        <p:spPr>
          <a:xfrm>
            <a:off x="7190747" y="1738037"/>
            <a:ext cx="2603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IPM Strategies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5584D7-E1F0-47F8-851D-9923948A360D}"/>
              </a:ext>
            </a:extLst>
          </p:cNvPr>
          <p:cNvSpPr txBox="1"/>
          <p:nvPr/>
        </p:nvSpPr>
        <p:spPr>
          <a:xfrm>
            <a:off x="2589212" y="4610662"/>
            <a:ext cx="2601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Rose Rosette Disease 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8B5A4597-B844-4EC9-B9DE-4806F688ADB0}"/>
              </a:ext>
            </a:extLst>
          </p:cNvPr>
          <p:cNvSpPr txBox="1">
            <a:spLocks/>
          </p:cNvSpPr>
          <p:nvPr/>
        </p:nvSpPr>
        <p:spPr>
          <a:xfrm>
            <a:off x="2565897" y="4975668"/>
            <a:ext cx="4313864" cy="16513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Carried by eriophyid mite</a:t>
            </a:r>
          </a:p>
          <a:p>
            <a:r>
              <a:rPr lang="en-US" dirty="0"/>
              <a:t>Attacks roses</a:t>
            </a:r>
          </a:p>
          <a:p>
            <a:r>
              <a:rPr lang="en-US" dirty="0"/>
              <a:t>No General IPM Strategies</a:t>
            </a:r>
          </a:p>
          <a:p>
            <a:r>
              <a:rPr lang="en-US" dirty="0"/>
              <a:t>Kills the plant</a:t>
            </a:r>
          </a:p>
          <a:p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D1160EB-B3BB-405A-A0F0-343647C98B8E}"/>
              </a:ext>
            </a:extLst>
          </p:cNvPr>
          <p:cNvSpPr/>
          <p:nvPr/>
        </p:nvSpPr>
        <p:spPr>
          <a:xfrm>
            <a:off x="2589212" y="5029678"/>
            <a:ext cx="4313864" cy="16067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038124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1886</TotalTime>
  <Words>1063</Words>
  <Application>Microsoft Office PowerPoint</Application>
  <PresentationFormat>Widescreen</PresentationFormat>
  <Paragraphs>203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Century Gothic</vt:lpstr>
      <vt:lpstr>Wingdings 3</vt:lpstr>
      <vt:lpstr>Wisp</vt:lpstr>
      <vt:lpstr>Roses </vt:lpstr>
      <vt:lpstr>"A rose by any other name would smell as sweet“  - William Shakespeare </vt:lpstr>
      <vt:lpstr>History  </vt:lpstr>
      <vt:lpstr>History  </vt:lpstr>
      <vt:lpstr>Rose Industry</vt:lpstr>
      <vt:lpstr>Rose Breeders – Modern Roses</vt:lpstr>
      <vt:lpstr>Old Garden Roses - Savers </vt:lpstr>
      <vt:lpstr>Own Root / Grafted Roses</vt:lpstr>
      <vt:lpstr>Multiflora Rose</vt:lpstr>
      <vt:lpstr>Earthkind Roses - TAMU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Roses</dc:title>
  <dc:creator>pam simien</dc:creator>
  <cp:lastModifiedBy>pam simien</cp:lastModifiedBy>
  <cp:revision>54</cp:revision>
  <cp:lastPrinted>2018-06-03T20:04:08Z</cp:lastPrinted>
  <dcterms:created xsi:type="dcterms:W3CDTF">2017-06-26T17:03:42Z</dcterms:created>
  <dcterms:modified xsi:type="dcterms:W3CDTF">2018-06-03T20:06:55Z</dcterms:modified>
</cp:coreProperties>
</file>